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9" r:id="rId2"/>
    <p:sldId id="284" r:id="rId3"/>
    <p:sldId id="316" r:id="rId4"/>
    <p:sldId id="317" r:id="rId5"/>
    <p:sldId id="308" r:id="rId6"/>
    <p:sldId id="318" r:id="rId7"/>
    <p:sldId id="293" r:id="rId8"/>
    <p:sldId id="288" r:id="rId9"/>
    <p:sldId id="304" r:id="rId10"/>
    <p:sldId id="320" r:id="rId11"/>
    <p:sldId id="319" r:id="rId12"/>
    <p:sldId id="322" r:id="rId13"/>
    <p:sldId id="323" r:id="rId14"/>
    <p:sldId id="321" r:id="rId15"/>
    <p:sldId id="275" r:id="rId16"/>
  </p:sldIdLst>
  <p:sldSz cx="12192000" cy="6858000"/>
  <p:notesSz cx="6858000" cy="9144000"/>
  <p:embeddedFontLst>
    <p:embeddedFont>
      <p:font typeface="a옛날사진관2" panose="02020600000000000000" pitchFamily="18" charset="-127"/>
      <p:regular r:id="rId17"/>
    </p:embeddedFont>
    <p:embeddedFont>
      <p:font typeface="a옛날사진관3" panose="02020600000000000000" pitchFamily="18" charset="-127"/>
      <p:regular r:id="rId18"/>
    </p:embeddedFont>
    <p:embeddedFont>
      <p:font typeface="a옛날사진관4" panose="02020600000000000000" pitchFamily="18" charset="-127"/>
      <p:regular r:id="rId19"/>
    </p:embeddedFont>
    <p:embeddedFont>
      <p:font typeface="Dynalight" panose="020B0600000101010101" charset="0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406"/>
    <a:srgbClr val="FFFFFF"/>
    <a:srgbClr val="DBBAB1"/>
    <a:srgbClr val="D9D2A1"/>
    <a:srgbClr val="CBDEE3"/>
    <a:srgbClr val="E6E6E6"/>
    <a:srgbClr val="C5D3D7"/>
    <a:srgbClr val="010507"/>
    <a:srgbClr val="C5D0D3"/>
    <a:srgbClr val="CCC6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56" y="56"/>
      </p:cViewPr>
      <p:guideLst>
        <p:guide orient="horz" pos="79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B5109-FABC-4721-AEAF-6D49B545B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8D031A-BB45-4D0B-BB6D-2FDF1F5B0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4EA09-9089-4768-8BF3-EA2DEA1D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63C81-C1DD-4C0C-861B-69E80263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0ED18-998E-440F-AB82-6EDD1A58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7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AEBCD-FF0E-4D85-A94D-FE7C8AB4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762C73-8D88-433F-AF60-526588BC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04DCC-CC2F-47EE-AE5E-177C23C8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B1B9E-7720-47FB-8364-E4705A50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4AB4C-C30C-41F0-A7C1-B28EE972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CBD3D9-22FE-42BA-9001-3DAB88E6F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2EA6D-692E-4DAA-8073-E46FD3EDC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D050C-1264-41E4-87E1-C3740E51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AB6410-89BE-4FF4-A5FB-B4D9AE93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9BAFD-CD21-482E-9AC2-20A04FB4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19D78-FC96-46B4-9D75-DB030AA9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F243-F486-4677-A14C-9B368591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D595F-13DE-4A72-9D4A-2CE3E5E50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9B05E-4BA2-4EB8-A902-367388B2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872BA-8E89-4481-84AA-F7329C49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7198B-776D-4CF5-BA23-40275E75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B5AC9-00E6-4353-AEBC-65593D194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8E847-DD09-40CA-B7ED-F82FA821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CD97B-34D0-4DBD-B17E-6D13A88C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0CBFE-4BC1-43A0-8759-778F6BBF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9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03D2A-CBEA-4521-B5BA-075ABD9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AF5702-113C-415F-88C8-AC274B937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9BB395-D103-4984-9967-5D9CF1F0E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253ED-E831-4C37-9655-7BE011B3B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DDAB7F-CB2A-4AD8-A6F0-D757332C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57E5F0-F535-43D7-8039-C13AB97A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3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F80DD-A9D7-47D2-AB3B-CD6CE86AB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1BF6F-F70D-49F1-93C5-CF4F2EC79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1AE2C-1347-4E80-83C5-6A444CC84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2D4215-9795-403A-A570-C6E574DB1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18C209-6042-43F3-9ACE-AFE008892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CCE163-08B4-4C86-B756-F5FD1BA3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925CB3-52F7-4FCB-AF45-7F2DFFF8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C2EAE7-2C44-49E5-850F-973EAA07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2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E1546-4468-4D5C-A541-BC2B7BEE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3589E9-3EC1-4962-A472-3F6588336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3778F3-2980-4AB6-AB66-E24682F4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959CD9-5432-4C6F-9727-2D595F97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ADE68B-398D-49E9-986F-98A488D75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5C232A-C082-4336-8252-2AA39570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CB61D-EF7A-431C-93E7-7D980A1F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9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2B1B3-FA97-49D0-A0FD-C21C8C38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7F541-096D-4F1A-8DF0-4393D034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1BCE85-22F8-4CC2-8A2C-F1E5C592A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83B00-7D87-48C7-AAFC-7804FFCA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CD51C9-FA70-4C5C-8CAA-74E982F9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2955FF-37D9-4A61-AF0C-CA02269A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3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89FA8-1CBE-4ED7-9E45-1A4C2B15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BAEF12-B95E-49A9-89EC-53107BDDA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030498-2EB7-4ACC-BA4A-C0A76774C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17FC9-88D4-462B-8D04-5AA8A3EA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5AD9DD-6F33-4ED5-972E-2431F19E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783A2-2AF2-4BAB-83E0-985692EB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0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28F0C6-45ED-47C8-9406-519079EA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1D228D-F8D7-48EE-9A59-DDE27B058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DF47B-F9DA-447E-A683-54D0A6C0D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B0577-2AFC-46DB-9BF5-42C350E6F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EEBC4-C42D-478A-B161-AC632C293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9788F9-1663-419F-8C64-9566BDBE373E}"/>
              </a:ext>
            </a:extLst>
          </p:cNvPr>
          <p:cNvSpPr/>
          <p:nvPr/>
        </p:nvSpPr>
        <p:spPr>
          <a:xfrm>
            <a:off x="1742660" y="2253223"/>
            <a:ext cx="8706679" cy="2351553"/>
          </a:xfrm>
          <a:prstGeom prst="roundRect">
            <a:avLst/>
          </a:prstGeom>
          <a:noFill/>
          <a:ln w="1111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D42E1-F648-44B0-B361-9D43726847B4}"/>
              </a:ext>
            </a:extLst>
          </p:cNvPr>
          <p:cNvSpPr txBox="1"/>
          <p:nvPr/>
        </p:nvSpPr>
        <p:spPr>
          <a:xfrm>
            <a:off x="2025922" y="2705724"/>
            <a:ext cx="81401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sz="3200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스니핑</a:t>
            </a:r>
            <a:r>
              <a:rPr lang="ko-KR" altLang="en-US" sz="3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기술을 이용한 </a:t>
            </a:r>
            <a:endParaRPr lang="en-US" altLang="ko-KR" sz="32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 fontAlgn="base" latinLnBrk="0"/>
            <a:r>
              <a:rPr lang="ko-KR" altLang="en-US" sz="3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데이터 통신 프로토콜의 시각화 구현 및 분석</a:t>
            </a:r>
            <a:r>
              <a:rPr lang="en-US" altLang="ko-KR" sz="3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</a:p>
          <a:p>
            <a:pPr algn="ctr" fontAlgn="base" latinLnBrk="0"/>
            <a:r>
              <a:rPr lang="en-US" altLang="ko-KR" sz="24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TCP/IP</a:t>
            </a:r>
            <a:r>
              <a:rPr lang="ko-KR" altLang="en-US" sz="24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통신을 중심으로</a:t>
            </a:r>
            <a:r>
              <a:rPr lang="en-US" altLang="ko-KR" sz="24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DAFC6-9D0D-40FA-A6AE-3B6FAF6865B4}"/>
              </a:ext>
            </a:extLst>
          </p:cNvPr>
          <p:cNvSpPr txBox="1"/>
          <p:nvPr/>
        </p:nvSpPr>
        <p:spPr>
          <a:xfrm>
            <a:off x="2025922" y="5057277"/>
            <a:ext cx="814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sz="24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결과 보고</a:t>
            </a:r>
          </a:p>
        </p:txBody>
      </p:sp>
    </p:spTree>
    <p:extLst>
      <p:ext uri="{BB962C8B-B14F-4D97-AF65-F5344CB8AC3E}">
        <p14:creationId xmlns:p14="http://schemas.microsoft.com/office/powerpoint/2010/main" val="150477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905568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Progress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F500C4-CEDB-4C87-B289-33C58695FDDC}"/>
              </a:ext>
            </a:extLst>
          </p:cNvPr>
          <p:cNvSpPr/>
          <p:nvPr/>
        </p:nvSpPr>
        <p:spPr>
          <a:xfrm>
            <a:off x="2481621" y="1448461"/>
            <a:ext cx="7146220" cy="437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interrupt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작동되지 않아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stop method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사용하여 해결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menubar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start, stop, exit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 넣도록 수정함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geoAip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사용하기 위해서는 </a:t>
            </a:r>
            <a:r>
              <a:rPr lang="en-US" altLang="ko-KR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maven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사용해야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	maven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설치하여 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eclipes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연동하려 했지만 실패함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subeclipes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버전이 달라서 연동이 실패했음을 발견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subeclipes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다시 설치하여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maven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 연동해서 성공함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pom.xml 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파일을 수정하여 </a:t>
            </a:r>
            <a:r>
              <a:rPr lang="en-US" altLang="ko-KR" sz="1600" kern="0" dirty="0" err="1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GeoApi</a:t>
            </a:r>
            <a:r>
              <a:rPr lang="ko-KR" altLang="en-US" sz="1600" kern="0" dirty="0" err="1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와의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연결 성공함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다운로드 받은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Geo city database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읽어와서 </a:t>
            </a:r>
            <a:endParaRPr lang="en-US" altLang="ko-KR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 err="1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ip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city, latitude, longitude 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읽어 오기 성공함</a:t>
            </a:r>
            <a:r>
              <a:rPr lang="en-US" altLang="ko-KR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600" kern="0" spc="0" dirty="0">
              <a:solidFill>
                <a:schemeClr val="accent2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46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5016716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2261872" y="83400"/>
            <a:ext cx="769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Expectation effectiveness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F0D9EF-C93D-4FA7-8739-1252BF85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7A1FCC-CA53-4644-AAA4-F468BB772592}"/>
              </a:ext>
            </a:extLst>
          </p:cNvPr>
          <p:cNvSpPr/>
          <p:nvPr/>
        </p:nvSpPr>
        <p:spPr>
          <a:xfrm>
            <a:off x="3048000" y="1418674"/>
            <a:ext cx="6096000" cy="4020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[</a:t>
            </a:r>
            <a:r>
              <a:rPr lang="ko-KR" altLang="en-US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기술적 측면</a:t>
            </a:r>
            <a:r>
              <a:rPr lang="en-US" altLang="ko-KR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]</a:t>
            </a:r>
            <a:endParaRPr lang="ko-KR" altLang="en-US" kern="0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93700" indent="-39370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패킷의 구조와 통신에 대해 자세히 이해할 수 있다</a:t>
            </a: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97510" indent="-39751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 파싱을 통한 깊이 있는 정보통신에 대한 이해가 가능하다</a:t>
            </a: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[</a:t>
            </a:r>
            <a:r>
              <a:rPr lang="ko-KR" altLang="en-US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사회 및 문화적 측면</a:t>
            </a:r>
            <a:r>
              <a:rPr lang="en-US" altLang="ko-KR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]</a:t>
            </a:r>
            <a:endParaRPr lang="ko-KR" altLang="en-US" kern="0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97510" indent="-39751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전문적 지식이 없는 일반 사용자들도 패킷에 대한 쉬운 접근이 가능하다</a:t>
            </a: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97510" indent="-39751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통신의 이해를 위한 교육적 도구로서 이용될 수 있다</a:t>
            </a: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2000" kern="0" spc="0" dirty="0">
              <a:solidFill>
                <a:schemeClr val="bg1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74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905568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Progress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F500C4-CEDB-4C87-B289-33C58695FDDC}"/>
              </a:ext>
            </a:extLst>
          </p:cNvPr>
          <p:cNvSpPr/>
          <p:nvPr/>
        </p:nvSpPr>
        <p:spPr>
          <a:xfrm>
            <a:off x="2481621" y="1822929"/>
            <a:ext cx="7146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버튼 클릭한 순간까지의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packet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들만 업데이트 되었다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계속해서 업데이트 되지 않았다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.), -&gt;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미해결</a:t>
            </a:r>
            <a:endParaRPr lang="en-US" altLang="ko-KR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endParaRPr lang="en-US" altLang="ko-KR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 버튼을 두 번 클릭하면 다이얼로그가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개가 생성되며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pPr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마지막에 연 다이얼로그만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focus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가질 수 있었다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/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=&gt;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다이얼로그를 </a:t>
            </a:r>
            <a:r>
              <a:rPr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모달로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만들어서 해결함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44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905568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video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pic>
        <p:nvPicPr>
          <p:cNvPr id="3" name="KakaoTalk_Video_20190610_2303_25_908">
            <a:hlinkClick r:id="" action="ppaction://media"/>
            <a:extLst>
              <a:ext uri="{FF2B5EF4-FFF2-40B4-BE49-F238E27FC236}">
                <a16:creationId xmlns:a16="http://schemas.microsoft.com/office/drawing/2014/main" id="{314767B5-7A98-48C3-8705-EABC22989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098" y="1000128"/>
            <a:ext cx="879526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6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5016716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2261872" y="83400"/>
            <a:ext cx="769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Reference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F0D9EF-C93D-4FA7-8739-1252BF85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7A1FCC-CA53-4644-AAA4-F468BB772592}"/>
              </a:ext>
            </a:extLst>
          </p:cNvPr>
          <p:cNvSpPr/>
          <p:nvPr/>
        </p:nvSpPr>
        <p:spPr>
          <a:xfrm>
            <a:off x="3006731" y="199343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[1] </a:t>
            </a:r>
            <a:r>
              <a:rPr lang="ko-KR" altLang="en-US" dirty="0" err="1">
                <a:solidFill>
                  <a:schemeClr val="bg1"/>
                </a:solidFill>
              </a:rPr>
              <a:t>이글루시큐리티</a:t>
            </a:r>
            <a:r>
              <a:rPr lang="en-US" altLang="ko-KR" dirty="0">
                <a:solidFill>
                  <a:schemeClr val="bg1"/>
                </a:solidFill>
              </a:rPr>
              <a:t>, “</a:t>
            </a:r>
            <a:r>
              <a:rPr lang="ko-KR" altLang="en-US" dirty="0">
                <a:solidFill>
                  <a:schemeClr val="bg1"/>
                </a:solidFill>
              </a:rPr>
              <a:t>월간 공격 서비스 동향 및 분석”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월간보안동향 </a:t>
            </a:r>
            <a:r>
              <a:rPr lang="en-US" altLang="ko-KR" dirty="0">
                <a:solidFill>
                  <a:schemeClr val="bg1"/>
                </a:solidFill>
              </a:rPr>
              <a:t>2019 02</a:t>
            </a:r>
            <a:r>
              <a:rPr lang="ko-KR" altLang="en-US" dirty="0">
                <a:solidFill>
                  <a:schemeClr val="bg1"/>
                </a:solidFill>
              </a:rPr>
              <a:t>월호</a:t>
            </a:r>
            <a:r>
              <a:rPr lang="en-US" altLang="ko-KR" dirty="0">
                <a:solidFill>
                  <a:schemeClr val="bg1"/>
                </a:solidFill>
              </a:rPr>
              <a:t>, p8-p13</a:t>
            </a:r>
            <a:endParaRPr lang="ko-KR" altLang="en-US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[2] </a:t>
            </a:r>
            <a:r>
              <a:rPr lang="ko-KR" altLang="en-US" dirty="0" err="1">
                <a:solidFill>
                  <a:schemeClr val="bg1"/>
                </a:solidFill>
              </a:rPr>
              <a:t>홍승표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김규완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김재민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우민정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오득환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이해연 </a:t>
            </a:r>
            <a:r>
              <a:rPr lang="en-US" altLang="ko-KR" dirty="0">
                <a:solidFill>
                  <a:schemeClr val="bg1"/>
                </a:solidFill>
              </a:rPr>
              <a:t>(2018). </a:t>
            </a:r>
            <a:r>
              <a:rPr lang="ko-KR" altLang="en-US" dirty="0">
                <a:solidFill>
                  <a:schemeClr val="bg1"/>
                </a:solidFill>
              </a:rPr>
              <a:t>실시간 패킷 분석 시스템 개발</a:t>
            </a:r>
            <a:r>
              <a:rPr lang="en-US" altLang="ko-KR" dirty="0">
                <a:solidFill>
                  <a:schemeClr val="bg1"/>
                </a:solidFill>
              </a:rPr>
              <a:t>. Proceedings of KIIT Summer Conference, 265-266.</a:t>
            </a:r>
            <a:endParaRPr lang="ko-KR" altLang="en-US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[3] </a:t>
            </a:r>
            <a:r>
              <a:rPr lang="ko-KR" altLang="en-US" dirty="0" err="1">
                <a:solidFill>
                  <a:schemeClr val="bg1"/>
                </a:solidFill>
              </a:rPr>
              <a:t>임솔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이계주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김소연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황인태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김대진 </a:t>
            </a:r>
            <a:r>
              <a:rPr lang="en-US" altLang="ko-KR" dirty="0">
                <a:solidFill>
                  <a:schemeClr val="bg1"/>
                </a:solidFill>
              </a:rPr>
              <a:t>(2014). IEEE 802.15.4a IR-UWB </a:t>
            </a:r>
            <a:r>
              <a:rPr lang="ko-KR" altLang="en-US" dirty="0">
                <a:solidFill>
                  <a:schemeClr val="bg1"/>
                </a:solidFill>
              </a:rPr>
              <a:t>패킷 분석기 설계 및 구현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한국</a:t>
            </a:r>
          </a:p>
          <a:p>
            <a:pPr fontAlgn="base" latinLnBrk="0"/>
            <a:r>
              <a:rPr lang="ko-KR" altLang="en-US" dirty="0">
                <a:solidFill>
                  <a:schemeClr val="bg1"/>
                </a:solidFill>
              </a:rPr>
              <a:t>정보통신학회논문지</a:t>
            </a:r>
            <a:r>
              <a:rPr lang="en-US" altLang="ko-KR" dirty="0">
                <a:solidFill>
                  <a:schemeClr val="bg1"/>
                </a:solidFill>
              </a:rPr>
              <a:t>, 18(12), 2857-2863.</a:t>
            </a:r>
            <a:endParaRPr lang="ko-KR" altLang="en-US" dirty="0">
              <a:solidFill>
                <a:schemeClr val="bg1"/>
              </a:solidFill>
            </a:endParaRPr>
          </a:p>
          <a:p>
            <a:pPr fontAlgn="base" latinLnBrk="0"/>
            <a:r>
              <a:rPr lang="en-US" altLang="ko-KR" dirty="0">
                <a:solidFill>
                  <a:schemeClr val="bg1"/>
                </a:solidFill>
              </a:rPr>
              <a:t>[4] </a:t>
            </a:r>
            <a:r>
              <a:rPr lang="ko-KR" altLang="en-US" dirty="0">
                <a:solidFill>
                  <a:schemeClr val="bg1"/>
                </a:solidFill>
              </a:rPr>
              <a:t>김경애</a:t>
            </a:r>
            <a:r>
              <a:rPr lang="en-US" altLang="ko-KR" dirty="0">
                <a:solidFill>
                  <a:schemeClr val="bg1"/>
                </a:solidFill>
              </a:rPr>
              <a:t>, “11</a:t>
            </a:r>
            <a:r>
              <a:rPr lang="ko-KR" altLang="en-US" dirty="0">
                <a:solidFill>
                  <a:schemeClr val="bg1"/>
                </a:solidFill>
              </a:rPr>
              <a:t>월 가장 빈번했던 사이버공격 유형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가지”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보안뉴스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12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일자</a:t>
            </a:r>
            <a:r>
              <a:rPr lang="en-US" altLang="ko-KR" dirty="0">
                <a:solidFill>
                  <a:schemeClr val="bg1"/>
                </a:solidFill>
              </a:rPr>
              <a:t>, https://www.boannews.com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72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9788F9-1663-419F-8C64-9566BDBE373E}"/>
              </a:ext>
            </a:extLst>
          </p:cNvPr>
          <p:cNvSpPr/>
          <p:nvPr/>
        </p:nvSpPr>
        <p:spPr>
          <a:xfrm>
            <a:off x="3890355" y="1350182"/>
            <a:ext cx="4389121" cy="4186094"/>
          </a:xfrm>
          <a:prstGeom prst="roundRect">
            <a:avLst/>
          </a:prstGeom>
          <a:noFill/>
          <a:ln w="1111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D42E1-F648-44B0-B361-9D43726847B4}"/>
              </a:ext>
            </a:extLst>
          </p:cNvPr>
          <p:cNvSpPr txBox="1"/>
          <p:nvPr/>
        </p:nvSpPr>
        <p:spPr>
          <a:xfrm>
            <a:off x="3765119" y="3974242"/>
            <a:ext cx="4639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Dynalight" panose="03020502030507070A03" pitchFamily="66" charset="0"/>
              </a:rPr>
              <a:t>Thank you</a:t>
            </a:r>
            <a:endParaRPr lang="ko-KR" altLang="en-US" sz="80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ADAE5-6E45-4AF2-BCA1-B502B3C26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954" y="1913573"/>
            <a:ext cx="2093919" cy="20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8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33B4D8D-1190-402F-90FE-6463620B98A4}"/>
              </a:ext>
            </a:extLst>
          </p:cNvPr>
          <p:cNvSpPr txBox="1"/>
          <p:nvPr/>
        </p:nvSpPr>
        <p:spPr>
          <a:xfrm>
            <a:off x="2499261" y="1991156"/>
            <a:ext cx="1806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발표 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논문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송무송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7A48B0-7F70-4B79-9DB1-7B6582BC9AD5}"/>
              </a:ext>
            </a:extLst>
          </p:cNvPr>
          <p:cNvSpPr txBox="1"/>
          <p:nvPr/>
        </p:nvSpPr>
        <p:spPr>
          <a:xfrm>
            <a:off x="1060601" y="4878751"/>
            <a:ext cx="1498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r>
              <a:rPr lang="ko-KR" altLang="en-US" sz="24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한해리</a:t>
            </a:r>
            <a:endParaRPr lang="ko-KR" altLang="en-US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30082-35C0-4B35-B31F-3914C80A8218}"/>
              </a:ext>
            </a:extLst>
          </p:cNvPr>
          <p:cNvSpPr txBox="1"/>
          <p:nvPr/>
        </p:nvSpPr>
        <p:spPr>
          <a:xfrm>
            <a:off x="5387250" y="4161351"/>
            <a:ext cx="1696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r>
              <a:rPr lang="ko-KR" altLang="en-US" sz="24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조은진</a:t>
            </a:r>
            <a:endParaRPr lang="ko-KR" altLang="en-US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7022FC-BD42-4AFF-A2F9-C7DBC89237B7}"/>
              </a:ext>
            </a:extLst>
          </p:cNvPr>
          <p:cNvCxnSpPr/>
          <p:nvPr/>
        </p:nvCxnSpPr>
        <p:spPr>
          <a:xfrm>
            <a:off x="185294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C383BC-AEBB-4386-AE8B-90D19ABB5624}"/>
              </a:ext>
            </a:extLst>
          </p:cNvPr>
          <p:cNvCxnSpPr/>
          <p:nvPr/>
        </p:nvCxnSpPr>
        <p:spPr>
          <a:xfrm>
            <a:off x="191280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682502-0DE1-4169-B86A-108F21EBE161}"/>
              </a:ext>
            </a:extLst>
          </p:cNvPr>
          <p:cNvSpPr txBox="1"/>
          <p:nvPr/>
        </p:nvSpPr>
        <p:spPr>
          <a:xfrm>
            <a:off x="1534408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 err="1">
                <a:solidFill>
                  <a:schemeClr val="bg1"/>
                </a:solidFill>
                <a:latin typeface="Dynalight" panose="03020502030507070A03" pitchFamily="66" charset="0"/>
              </a:rPr>
              <a:t>Memeber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1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3178287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3723536" y="83400"/>
            <a:ext cx="476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System Architecture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F0D9EF-C93D-4FA7-8739-1252BF85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3219928" descr="EMB000001440213">
            <a:extLst>
              <a:ext uri="{FF2B5EF4-FFF2-40B4-BE49-F238E27FC236}">
                <a16:creationId xmlns:a16="http://schemas.microsoft.com/office/drawing/2014/main" id="{385E3B79-CA18-46B8-8E69-3FBA56F2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37" y="1519646"/>
            <a:ext cx="5564188" cy="418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3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841715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Total Goal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DDE133-79C3-41F5-BCF1-8B5E26494E46}"/>
              </a:ext>
            </a:extLst>
          </p:cNvPr>
          <p:cNvSpPr/>
          <p:nvPr/>
        </p:nvSpPr>
        <p:spPr>
          <a:xfrm>
            <a:off x="980334" y="2828835"/>
            <a:ext cx="10253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전문적 지식이 없는 일반인들도 쉽게 사용 및 이해할 수 있는</a:t>
            </a:r>
            <a:endParaRPr lang="en-US" altLang="ko-KR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en-US" altLang="ko-KR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TCP/IP </a:t>
            </a:r>
            <a:r>
              <a:rPr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응용 프로그램 구현</a:t>
            </a:r>
          </a:p>
        </p:txBody>
      </p:sp>
    </p:spTree>
    <p:extLst>
      <p:ext uri="{BB962C8B-B14F-4D97-AF65-F5344CB8AC3E}">
        <p14:creationId xmlns:p14="http://schemas.microsoft.com/office/powerpoint/2010/main" val="30672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3007" y="923633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840707" y="923633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2121" y="37218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Main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DDAE2B-DDE4-4D73-AEB9-4432A0BB6AA0}"/>
              </a:ext>
            </a:extLst>
          </p:cNvPr>
          <p:cNvSpPr/>
          <p:nvPr/>
        </p:nvSpPr>
        <p:spPr>
          <a:xfrm>
            <a:off x="5346672" y="1560728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JAVA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구현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90DFD6-89EC-4B81-AF21-185EA9A0545C}"/>
              </a:ext>
            </a:extLst>
          </p:cNvPr>
          <p:cNvSpPr/>
          <p:nvPr/>
        </p:nvSpPr>
        <p:spPr>
          <a:xfrm>
            <a:off x="4015381" y="2354055"/>
            <a:ext cx="4174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libpcap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과</a:t>
            </a:r>
            <a:r>
              <a:rPr lang="en-US" altLang="ko-KR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winpcap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래퍼 라이브러리</a:t>
            </a:r>
            <a:endParaRPr lang="en-US" altLang="ko-KR" kern="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kern="0" dirty="0" err="1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Jnetpcap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사용하여 구현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1C7289-4F5F-4579-A50F-0A679D513CE2}"/>
              </a:ext>
            </a:extLst>
          </p:cNvPr>
          <p:cNvSpPr/>
          <p:nvPr/>
        </p:nvSpPr>
        <p:spPr>
          <a:xfrm>
            <a:off x="3732448" y="3424382"/>
            <a:ext cx="4740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 err="1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Jnetpcap</a:t>
            </a:r>
            <a:r>
              <a:rPr lang="en-US" altLang="ko-KR" kern="0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라이브러리를 이용한 패킷 </a:t>
            </a:r>
            <a:r>
              <a:rPr lang="en-US" altLang="ko-KR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= </a:t>
            </a:r>
            <a:r>
              <a:rPr lang="ko-KR" altLang="en-US" kern="0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정제</a:t>
            </a:r>
            <a:r>
              <a:rPr lang="en-US" altLang="ko-KR" kern="0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X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97DEAA-0803-4768-A1E7-EB613C876C23}"/>
              </a:ext>
            </a:extLst>
          </p:cNvPr>
          <p:cNvSpPr/>
          <p:nvPr/>
        </p:nvSpPr>
        <p:spPr>
          <a:xfrm>
            <a:off x="3054648" y="42177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altLang="ko-KR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IP header 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부분을 찾아내어 </a:t>
            </a:r>
            <a:endParaRPr lang="en-US" altLang="ko-KR" dirty="0">
              <a:solidFill>
                <a:srgbClr val="FFFFF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 fontAlgn="base"/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 구조에 맞게 분할하여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83AF7E-2DCE-4393-8B99-01CC4AA7BB4D}"/>
              </a:ext>
            </a:extLst>
          </p:cNvPr>
          <p:cNvSpPr/>
          <p:nvPr/>
        </p:nvSpPr>
        <p:spPr>
          <a:xfrm>
            <a:off x="3054648" y="52880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altLang="ko-KR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IP Datagram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부분을 </a:t>
            </a:r>
            <a:r>
              <a:rPr lang="en-US" altLang="ko-KR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TCP header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</a:t>
            </a:r>
            <a:r>
              <a:rPr lang="en-US" altLang="ko-KR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data 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부분으로 </a:t>
            </a:r>
            <a:endParaRPr lang="en-US" altLang="ko-KR" dirty="0">
              <a:solidFill>
                <a:srgbClr val="FFFFF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 fontAlgn="base"/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분할하고</a:t>
            </a:r>
            <a:r>
              <a:rPr lang="en-US" altLang="ko-KR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TCP header 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구조에 맞게 분석</a:t>
            </a:r>
          </a:p>
        </p:txBody>
      </p:sp>
    </p:spTree>
    <p:extLst>
      <p:ext uri="{BB962C8B-B14F-4D97-AF65-F5344CB8AC3E}">
        <p14:creationId xmlns:p14="http://schemas.microsoft.com/office/powerpoint/2010/main" val="130272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3178287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3732244" y="83400"/>
            <a:ext cx="474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Main Function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618671-8DF4-4D95-9631-82807539F309}"/>
              </a:ext>
            </a:extLst>
          </p:cNvPr>
          <p:cNvSpPr/>
          <p:nvPr/>
        </p:nvSpPr>
        <p:spPr>
          <a:xfrm>
            <a:off x="1795030" y="1929577"/>
            <a:ext cx="85194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주요기능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 : 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 </a:t>
            </a:r>
            <a:r>
              <a:rPr lang="ko-KR" altLang="en-US" dirty="0" err="1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스니핑</a:t>
            </a:r>
            <a:endParaRPr lang="ko-KR" altLang="en-US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응용 프로그램을 실행하고 있는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데이터 통신을 하고 있을 때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client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server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간에 오고 가는 패킷을 </a:t>
            </a:r>
            <a:r>
              <a:rPr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스니핑한다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/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0"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주요기능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 : 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패킷을 주고받는 상대의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IP 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표현</a:t>
            </a: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오고 가는 패킷을 </a:t>
            </a:r>
            <a:r>
              <a:rPr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스니핑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한 후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패킷에 담겨있는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분석하여 </a:t>
            </a:r>
            <a:endParaRPr lang="en-US" altLang="ko-KR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server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ip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추출해낸 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GEO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이용하여 지도상의 위치를 띄운다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/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0"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주요기능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 : 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 내부의 정보 표현</a:t>
            </a:r>
          </a:p>
          <a:p>
            <a:pPr algn="ctr" fontAlgn="base"/>
            <a:r>
              <a:rPr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스니핑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후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패킷에 담겨있는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분석하여 </a:t>
            </a:r>
            <a:endParaRPr lang="en-US" altLang="ko-KR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쉬게 알아볼 수 있게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interface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나타낸다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4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5016716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3723536" y="83400"/>
            <a:ext cx="476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System Architecture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F0D9EF-C93D-4FA7-8739-1252BF85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EE390-C5F0-4FD6-AEE3-FFD1BE2DB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383" y="1133475"/>
            <a:ext cx="6862695" cy="52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6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3178287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Progress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5E1EBC1-680E-4AE4-A704-1192BC31F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43219768" descr="EMB000001440221">
            <a:extLst>
              <a:ext uri="{FF2B5EF4-FFF2-40B4-BE49-F238E27FC236}">
                <a16:creationId xmlns:a16="http://schemas.microsoft.com/office/drawing/2014/main" id="{1A9CB465-8718-4EA6-9379-366C3CC7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67" y="1775860"/>
            <a:ext cx="10015266" cy="365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5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5076756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Progress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F500C4-CEDB-4C87-B289-33C58695FDDC}"/>
              </a:ext>
            </a:extLst>
          </p:cNvPr>
          <p:cNvSpPr/>
          <p:nvPr/>
        </p:nvSpPr>
        <p:spPr>
          <a:xfrm>
            <a:off x="1562351" y="1437685"/>
            <a:ext cx="8984759" cy="398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패킷을 잡을 수 있는 디바이스가 각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마다 상이함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각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가지고 있는 디바이스 이름을 확인하는 작업을 통하여 재 접속하도록 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저장하는 것에서 에러가 발생하였다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자바에서 기본적으로 제공하는 라이브러리 사용함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프로그램을 실행하는 과정에서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null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에러가 발생하거나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‘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java.lang.IllegalArgumentException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size of array must be MAX_ID_COUNT size’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에러 문구와 아예 동작하지 않는 오류사항이 발생함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에러의 원인은 무리한 클래스 분할이었으며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불필요한 클래스 분할을 줄이는 것으로 오류를 해결함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70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510</Words>
  <Application>Microsoft Office PowerPoint</Application>
  <PresentationFormat>와이드스크린</PresentationFormat>
  <Paragraphs>85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a옛날사진관2</vt:lpstr>
      <vt:lpstr>Dynalight</vt:lpstr>
      <vt:lpstr>a옛날사진관4</vt:lpstr>
      <vt:lpstr>맑은 고딕</vt:lpstr>
      <vt:lpstr>Arial</vt:lpstr>
      <vt:lpstr>a옛날사진관3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moosong song</cp:lastModifiedBy>
  <cp:revision>87</cp:revision>
  <dcterms:created xsi:type="dcterms:W3CDTF">2017-10-25T10:14:08Z</dcterms:created>
  <dcterms:modified xsi:type="dcterms:W3CDTF">2019-06-10T14:10:25Z</dcterms:modified>
</cp:coreProperties>
</file>